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Barlow Medium"/>
      <p:regular r:id="rId39"/>
      <p:bold r:id="rId40"/>
      <p:italic r:id="rId41"/>
      <p:boldItalic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.fntdata"/><Relationship Id="rId20" Type="http://schemas.openxmlformats.org/officeDocument/2006/relationships/slide" Target="slides/slide16.xml"/><Relationship Id="rId42" Type="http://schemas.openxmlformats.org/officeDocument/2006/relationships/font" Target="fonts/BarlowMedium-boldItalic.fntdata"/><Relationship Id="rId41" Type="http://schemas.openxmlformats.org/officeDocument/2006/relationships/font" Target="fonts/BarlowMedium-italic.fntdata"/><Relationship Id="rId22" Type="http://schemas.openxmlformats.org/officeDocument/2006/relationships/slide" Target="slides/slide18.xml"/><Relationship Id="rId44" Type="http://schemas.openxmlformats.org/officeDocument/2006/relationships/font" Target="fonts/Barlow-bold.fntdata"/><Relationship Id="rId21" Type="http://schemas.openxmlformats.org/officeDocument/2006/relationships/slide" Target="slides/slide17.xml"/><Relationship Id="rId43" Type="http://schemas.openxmlformats.org/officeDocument/2006/relationships/font" Target="fonts/Barlow-regular.fntdata"/><Relationship Id="rId24" Type="http://schemas.openxmlformats.org/officeDocument/2006/relationships/slide" Target="slides/slide20.xml"/><Relationship Id="rId46" Type="http://schemas.openxmlformats.org/officeDocument/2006/relationships/font" Target="fonts/Barlow-boldItalic.fntdata"/><Relationship Id="rId23" Type="http://schemas.openxmlformats.org/officeDocument/2006/relationships/slide" Target="slides/slide19.xml"/><Relationship Id="rId45" Type="http://schemas.openxmlformats.org/officeDocument/2006/relationships/font" Target="fonts/Barlow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39" Type="http://schemas.openxmlformats.org/officeDocument/2006/relationships/font" Target="fonts/BarlowMedium-regular.fntdata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a7d5f5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6ea7d5f5f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a7d5f5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ea7d5f5f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eaccfc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eaccfc92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d792623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dd792623c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f333437e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f333437e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f3e341c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6f3e341cc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3e341c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f3e341cc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f3e341c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f3e341cc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f3e341c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f3e341cc1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f3e341c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6f3e341cc1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f3e341cc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6f3e341cc1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3e341c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f3e341cc1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dd792623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7dd792623c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a7d5f5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ea7d5f5f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2481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Barlow"/>
              <a:buNone/>
              <a:defRPr b="1" sz="7000"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66150" y="363576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Barlow"/>
              <a:buNone/>
              <a:defRPr sz="40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1.gif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gif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gif"/><Relationship Id="rId6" Type="http://schemas.openxmlformats.org/officeDocument/2006/relationships/image" Target="../media/image39.png"/><Relationship Id="rId7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2.gif"/><Relationship Id="rId6" Type="http://schemas.openxmlformats.org/officeDocument/2006/relationships/image" Target="../media/image39.png"/><Relationship Id="rId7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gif"/><Relationship Id="rId5" Type="http://schemas.openxmlformats.org/officeDocument/2006/relationships/image" Target="../media/image39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4000"/>
          </a:blip>
          <a:srcRect b="0" l="0" r="0" t="30226"/>
          <a:stretch/>
        </p:blipFill>
        <p:spPr>
          <a:xfrm>
            <a:off x="0" y="0"/>
            <a:ext cx="12192000" cy="47853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3000" fadeDir="5400012" kx="0" rotWithShape="0" algn="bl" stPos="0" sy="-100000" ky="0"/>
          </a:effectLst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2236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20"/>
              <a:buFont typeface="Arial Rounded"/>
              <a:buNone/>
            </a:pPr>
            <a:r>
              <a:rPr lang="en-US" sz="7200"/>
              <a:t>PLCs &amp; </a:t>
            </a:r>
            <a:r>
              <a:rPr b="1" lang="en-US" sz="7200">
                <a:latin typeface="Barlow"/>
                <a:ea typeface="Barlow"/>
                <a:cs typeface="Barlow"/>
                <a:sym typeface="Barlow"/>
              </a:rPr>
              <a:t>Ladder Logic</a:t>
            </a:r>
            <a:endParaRPr sz="7200">
              <a:solidFill>
                <a:srgbClr val="7F7F7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24000" y="3611313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Introduction and examples</a:t>
            </a:r>
            <a:endParaRPr sz="4800">
              <a:solidFill>
                <a:srgbClr val="4343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826" y="5864162"/>
            <a:ext cx="2736324" cy="7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6530791" y="849406"/>
            <a:ext cx="49485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Building a diagram</a:t>
            </a:r>
            <a:endParaRPr b="1" sz="2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starts with two vertical lines called power rails, between which circuits are connected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One or more horizontal lines (rungs) are added connecting the two power rails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 and output symbols are placed on the rungs and identified by descriptive labels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00" y="498962"/>
            <a:ext cx="5073225" cy="58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6530791" y="849406"/>
            <a:ext cx="49485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Building a diagram</a:t>
            </a:r>
            <a:endParaRPr b="1" sz="24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•"/>
            </a:pPr>
            <a:r>
              <a:rPr b="1" lang="en-US" sz="24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starts with two vertical lines called power rails, between which circuits are connected</a:t>
            </a:r>
            <a:endParaRPr b="1" sz="24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One or more horizontal lines (rungs) are added connecting the two power rails</a:t>
            </a:r>
            <a:endParaRPr b="1" sz="24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F3F3F3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 and output symbols are placed on the rungs and identified by descriptive labels</a:t>
            </a:r>
            <a:endParaRPr b="1" sz="4000">
              <a:solidFill>
                <a:srgbClr val="F3F3F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00" y="498962"/>
            <a:ext cx="5073225" cy="5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6603625" y="1851900"/>
            <a:ext cx="4948500" cy="3154200"/>
          </a:xfrm>
          <a:prstGeom prst="wave">
            <a:avLst>
              <a:gd fmla="val 1329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Every rung starts with one or more </a:t>
            </a:r>
            <a:r>
              <a:rPr lang="en-US" sz="30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 symbols</a:t>
            </a:r>
            <a:r>
              <a:rPr lang="en-US" sz="3000">
                <a:latin typeface="Arial Rounded"/>
                <a:ea typeface="Arial Rounded"/>
                <a:cs typeface="Arial Rounded"/>
                <a:sym typeface="Arial Rounded"/>
              </a:rPr>
              <a:t> and ends with one </a:t>
            </a:r>
            <a:r>
              <a:rPr lang="en-US" sz="30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output symbol</a:t>
            </a:r>
            <a:endParaRPr sz="3000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1678875" y="4670350"/>
            <a:ext cx="1343100" cy="1322700"/>
          </a:xfrm>
          <a:prstGeom prst="ellipse">
            <a:avLst/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3754350" y="4670350"/>
            <a:ext cx="1343100" cy="1322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6674300" y="435150"/>
            <a:ext cx="4782300" cy="5987700"/>
          </a:xfrm>
          <a:prstGeom prst="roundRect">
            <a:avLst>
              <a:gd fmla="val 1885" name="adj"/>
            </a:avLst>
          </a:prstGeom>
          <a:solidFill>
            <a:srgbClr val="FFFFFF"/>
          </a:solidFill>
          <a:ln cap="flat" cmpd="sng" w="19050">
            <a:solidFill>
              <a:srgbClr val="F4CCC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722850" y="435150"/>
            <a:ext cx="4782300" cy="5987700"/>
          </a:xfrm>
          <a:prstGeom prst="roundRect">
            <a:avLst>
              <a:gd fmla="val 1885" name="adj"/>
            </a:avLst>
          </a:prstGeom>
          <a:solidFill>
            <a:srgbClr val="FFFFFF"/>
          </a:solidFill>
          <a:ln cap="flat" cmpd="sng" w="19050">
            <a:solidFill>
              <a:srgbClr val="C9DAF8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900" y="2355200"/>
            <a:ext cx="904826" cy="9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825" y="4181438"/>
            <a:ext cx="946275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487" y="4150612"/>
            <a:ext cx="904826" cy="9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538" y="4227125"/>
            <a:ext cx="854900" cy="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1873487" y="2352012"/>
            <a:ext cx="908000" cy="9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348250" y="3165938"/>
            <a:ext cx="15315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Switches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416488" y="5055438"/>
            <a:ext cx="1395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Sensors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625" y="2252938"/>
            <a:ext cx="1109352" cy="11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7317147" y="3165950"/>
            <a:ext cx="1218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Motors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9639725" y="3165950"/>
            <a:ext cx="1395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Pumps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0169" y="3955475"/>
            <a:ext cx="1172250" cy="11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7340250" y="5055450"/>
            <a:ext cx="11721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Valves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7938" y="4012313"/>
            <a:ext cx="1058575" cy="10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9782538" y="5055450"/>
            <a:ext cx="1109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Arial Rounded"/>
                <a:ea typeface="Arial Rounded"/>
                <a:cs typeface="Arial Rounded"/>
                <a:sym typeface="Arial Rounded"/>
              </a:rPr>
              <a:t>Lights</a:t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1545963" y="841913"/>
            <a:ext cx="30000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Examples of </a:t>
            </a:r>
            <a:r>
              <a:rPr lang="en-US" sz="30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inputs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7513850" y="841925"/>
            <a:ext cx="3103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Examples of outputs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06700" y="2278313"/>
            <a:ext cx="1058575" cy="10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6530791" y="849406"/>
            <a:ext cx="4948514" cy="250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Arial Rounded"/>
                <a:ea typeface="Arial Rounded"/>
                <a:cs typeface="Arial Rounded"/>
                <a:sym typeface="Arial Rounded"/>
              </a:rPr>
              <a:t>Understanding a diagram</a:t>
            </a:r>
            <a:endParaRPr b="1"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in Ladder Logic is always read from left to right and from top to bottom</a:t>
            </a:r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466164" y="989314"/>
            <a:ext cx="0" cy="4736942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713225" y="779075"/>
            <a:ext cx="5736600" cy="9000"/>
          </a:xfrm>
          <a:prstGeom prst="straightConnector1">
            <a:avLst/>
          </a:prstGeom>
          <a:noFill/>
          <a:ln cap="flat" cmpd="sng" w="762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24" y="1115568"/>
            <a:ext cx="5202934" cy="43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24" y="1115568"/>
            <a:ext cx="5202934" cy="435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788894" y="1017493"/>
            <a:ext cx="5450541" cy="160916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788894" y="2801469"/>
            <a:ext cx="5450541" cy="2492190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530791" y="849406"/>
            <a:ext cx="4948514" cy="435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Arial Rounded"/>
                <a:ea typeface="Arial Rounded"/>
                <a:cs typeface="Arial Rounded"/>
                <a:sym typeface="Arial Rounded"/>
              </a:rPr>
              <a:t>Understanding a diagram</a:t>
            </a:r>
            <a:endParaRPr b="1"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in Ladder Logic is always read from left to right and from top to bottom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Each rung on a diagram defines one operation in the control process 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932324" y="5317275"/>
            <a:ext cx="164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Rung B</a:t>
            </a:r>
            <a:endParaRPr sz="2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932324" y="470650"/>
            <a:ext cx="187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Rung A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24" y="1115568"/>
            <a:ext cx="5202936" cy="435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/>
          <p:nvPr/>
        </p:nvSpPr>
        <p:spPr>
          <a:xfrm>
            <a:off x="788894" y="1017493"/>
            <a:ext cx="5450400" cy="1609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788894" y="2736242"/>
            <a:ext cx="5450400" cy="2492100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932324" y="5317275"/>
            <a:ext cx="164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Rung B</a:t>
            </a:r>
            <a:endParaRPr sz="2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932324" y="470650"/>
            <a:ext cx="187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Rung A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530791" y="849406"/>
            <a:ext cx="49485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Arial Rounded"/>
                <a:ea typeface="Arial Rounded"/>
                <a:cs typeface="Arial Rounded"/>
                <a:sym typeface="Arial Rounded"/>
              </a:rPr>
              <a:t>Understanding a diagram</a:t>
            </a:r>
            <a:endParaRPr b="1" sz="30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in Ladder Logic is always read from left to right and from top to bottom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Each rung on a diagram defines one operation in the control process 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When a diagram is executed, the power flow cycles through the rungs following the same criteria as the reading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31" y="2703575"/>
            <a:ext cx="9764132" cy="19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3446168" y="1587878"/>
            <a:ext cx="4948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Symbols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538" y="1783080"/>
            <a:ext cx="7013449" cy="23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3621743" y="826994"/>
            <a:ext cx="4948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Simple Example</a:t>
            </a: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7499" y="4414758"/>
            <a:ext cx="4097003" cy="161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4087906" y="4955241"/>
            <a:ext cx="3984812" cy="5132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498" y="4414758"/>
            <a:ext cx="4097002" cy="16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3621743" y="826994"/>
            <a:ext cx="4948514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Simple</a:t>
            </a: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 Example 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4225" y="1998775"/>
            <a:ext cx="1438500" cy="14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550" y="2249846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760" y="1783080"/>
            <a:ext cx="6912864" cy="234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4103594" y="5466230"/>
            <a:ext cx="3984812" cy="51323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499" y="4414758"/>
            <a:ext cx="4097002" cy="16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3621743" y="826994"/>
            <a:ext cx="4948514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Simple</a:t>
            </a: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 Example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4225" y="1998775"/>
            <a:ext cx="1438500" cy="14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550" y="2249862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760" y="1783080"/>
            <a:ext cx="6912864" cy="234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6530790" y="809065"/>
            <a:ext cx="49485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Programmable Logic Controller (PLC)</a:t>
            </a:r>
            <a:endParaRPr sz="3000"/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Industrial digital computer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227800" y="6172625"/>
            <a:ext cx="4902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Image source: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7B7B7"/>
                </a:solidFill>
              </a:rPr>
              <a:t>https://assets.new.siemens.com/siemens/assets/api/uuid:4914a9f5-b3fd-4f6e-a529-71982b690203/width:1125/quality:high/version:1556178605/s7-1200-cpu1215c.png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18746" r="15010" t="0"/>
          <a:stretch/>
        </p:blipFill>
        <p:spPr>
          <a:xfrm>
            <a:off x="818125" y="1338350"/>
            <a:ext cx="4948501" cy="419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498" y="4414758"/>
            <a:ext cx="4084473" cy="161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1760" y="1783080"/>
            <a:ext cx="6912863" cy="23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3621743" y="826994"/>
            <a:ext cx="49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>
            <a:off x="4087906" y="4955241"/>
            <a:ext cx="3984812" cy="51323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498" y="4414758"/>
            <a:ext cx="4084473" cy="16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3621743" y="826994"/>
            <a:ext cx="49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50" y="2249846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4225" y="1998775"/>
            <a:ext cx="1438500" cy="14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760" y="1801368"/>
            <a:ext cx="6912864" cy="234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4103594" y="5466230"/>
            <a:ext cx="3984900" cy="5133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498" y="4414758"/>
            <a:ext cx="4084473" cy="16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621743" y="826994"/>
            <a:ext cx="49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NOT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50" y="2249862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760" y="1801368"/>
            <a:ext cx="6912864" cy="234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4225" y="1998775"/>
            <a:ext cx="1438500" cy="1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/>
        </p:nvSpPr>
        <p:spPr>
          <a:xfrm>
            <a:off x="3621743" y="826994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AND</a:t>
            </a: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8725" y="2260738"/>
            <a:ext cx="133982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25" y="1888458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25" y="2731683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664" y="1801368"/>
            <a:ext cx="8686800" cy="225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3492000" y="4697025"/>
            <a:ext cx="5208000" cy="487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049" y="4251226"/>
            <a:ext cx="5251910" cy="2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3493350" y="5148450"/>
            <a:ext cx="5205300" cy="4641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2731687"/>
            <a:ext cx="1241149" cy="12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3621743" y="826994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AND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25" y="1888458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664" y="1801368"/>
            <a:ext cx="8686800" cy="22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6562" y="2258563"/>
            <a:ext cx="1344168" cy="13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0049" y="4251226"/>
            <a:ext cx="5251910" cy="2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3493350" y="5588125"/>
            <a:ext cx="5205300" cy="4641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1888462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25" y="2731683"/>
            <a:ext cx="1241149" cy="12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3621743" y="826994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AND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664" y="1801368"/>
            <a:ext cx="8686800" cy="22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6562" y="2258563"/>
            <a:ext cx="1344168" cy="13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0049" y="4251226"/>
            <a:ext cx="5251910" cy="2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3493350" y="5990175"/>
            <a:ext cx="5205300" cy="4641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2731687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1888462"/>
            <a:ext cx="1241149" cy="12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3621743" y="826994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AND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664" y="1801368"/>
            <a:ext cx="8686800" cy="22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562" y="2258563"/>
            <a:ext cx="1344168" cy="13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049" y="4251226"/>
            <a:ext cx="5251910" cy="2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3492000" y="4925625"/>
            <a:ext cx="5208000" cy="487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551" y="4471410"/>
            <a:ext cx="5251901" cy="22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3621743" y="267369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OR</a:t>
            </a: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50" y="1480783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50" y="3147983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4425" y="1431438"/>
            <a:ext cx="133982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5496" y="978408"/>
            <a:ext cx="6803136" cy="341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/>
          <p:nvPr/>
        </p:nvSpPr>
        <p:spPr>
          <a:xfrm>
            <a:off x="3492000" y="5362475"/>
            <a:ext cx="5208000" cy="487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3147987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551" y="4471410"/>
            <a:ext cx="5251901" cy="22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/>
        </p:nvSpPr>
        <p:spPr>
          <a:xfrm>
            <a:off x="3621743" y="267369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OR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050" y="1480783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4425" y="1431438"/>
            <a:ext cx="133982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5496" y="978408"/>
            <a:ext cx="6803136" cy="341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/>
          <p:nvPr/>
        </p:nvSpPr>
        <p:spPr>
          <a:xfrm>
            <a:off x="3487500" y="5848575"/>
            <a:ext cx="5208000" cy="4059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1480787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551" y="4471410"/>
            <a:ext cx="5251901" cy="22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3621743" y="267369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OR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050" y="3147983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4425" y="1431438"/>
            <a:ext cx="133982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5496" y="978408"/>
            <a:ext cx="6803136" cy="341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14544" r="31885" t="0"/>
          <a:stretch/>
        </p:blipFill>
        <p:spPr>
          <a:xfrm>
            <a:off x="841075" y="1318525"/>
            <a:ext cx="4907401" cy="422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7889" r="14914" t="0"/>
          <a:stretch/>
        </p:blipFill>
        <p:spPr>
          <a:xfrm>
            <a:off x="841075" y="1318525"/>
            <a:ext cx="4902600" cy="423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6530790" y="809065"/>
            <a:ext cx="4948514" cy="2385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Programmable Logic Controller (PLC)</a:t>
            </a:r>
            <a:endParaRPr sz="3000"/>
          </a:p>
          <a:p>
            <a:pPr indent="-342900" lvl="0" marL="3429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Industrial digital computer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Provides control solutions  for industrial environments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227800" y="6172625"/>
            <a:ext cx="4902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Image source:</a:t>
            </a:r>
            <a:endParaRPr sz="10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7B7B7"/>
                </a:solidFill>
              </a:rPr>
              <a:t>https://www.arivaca-connection.com/wp-content/uploads/2019/07/images1996-5d3ecdaea9860-1024x683.jpg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/>
          <p:nvPr/>
        </p:nvSpPr>
        <p:spPr>
          <a:xfrm>
            <a:off x="3493350" y="6267850"/>
            <a:ext cx="5205300" cy="392700"/>
          </a:xfrm>
          <a:prstGeom prst="rect">
            <a:avLst/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262" y="1429263"/>
            <a:ext cx="1344168" cy="134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50" y="3147987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50" y="1480787"/>
            <a:ext cx="12411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551" y="4471410"/>
            <a:ext cx="5251901" cy="22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3621743" y="267369"/>
            <a:ext cx="494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OR Example</a:t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5496" y="978408"/>
            <a:ext cx="6803136" cy="341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5213" l="3329" r="14453" t="0"/>
          <a:stretch/>
        </p:blipFill>
        <p:spPr>
          <a:xfrm>
            <a:off x="841075" y="1318525"/>
            <a:ext cx="4902600" cy="42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6530790" y="809065"/>
            <a:ext cx="49485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Programmable Logic Controller (PLC)</a:t>
            </a:r>
            <a:endParaRPr sz="3000"/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Industrial digital computer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Provides control solutions  for industrial environments 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Designed to be operated by engineers with limited knowledge of computers and programming languages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227800" y="6172625"/>
            <a:ext cx="53073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Image source:</a:t>
            </a:r>
            <a:endParaRPr sz="10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7B7B7"/>
                </a:solidFill>
              </a:rPr>
              <a:t>https://www.wikihow.com/images/thumb/b/b9/Become-a-Software-Engineer-Step-5-Version-2.jpg/aid48188-v4-728px-Become-a-Software-Engineer-Step-5-Version-2.jpg.webp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6530791" y="849406"/>
            <a:ext cx="4948514" cy="2508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Ladder Logic</a:t>
            </a:r>
            <a:endParaRPr b="1" i="0" sz="2400" u="none" cap="none" strike="noStrike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Graphical language used to write machine code for PLCs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265" y="483822"/>
            <a:ext cx="5201735" cy="589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6530791" y="849406"/>
            <a:ext cx="4948514" cy="324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Ladder Logic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Graphical language used to write machine code for PLCs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Every software is built using diagrams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265" y="483822"/>
            <a:ext cx="5201735" cy="589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265" y="483821"/>
            <a:ext cx="5201735" cy="5890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530791" y="849406"/>
            <a:ext cx="4948514" cy="5832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Ladder Logic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marR="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Graphical language used to write machine code for PLCs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Every software is built using  diagrams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Every diagram is made up of </a:t>
            </a:r>
            <a:r>
              <a:rPr b="1" lang="en-US" sz="240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symbols</a:t>
            </a: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, representing input and output elements, and </a:t>
            </a:r>
            <a:r>
              <a:rPr b="1" lang="en-US" sz="2400">
                <a:solidFill>
                  <a:srgbClr val="00B0F0"/>
                </a:solidFill>
                <a:latin typeface="Arial Rounded"/>
                <a:ea typeface="Arial Rounded"/>
                <a:cs typeface="Arial Rounded"/>
                <a:sym typeface="Arial Rounded"/>
              </a:rPr>
              <a:t>lines</a:t>
            </a: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, which connect and organize these symbols logically into the diagrams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6530791" y="849406"/>
            <a:ext cx="49485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Building a diagram</a:t>
            </a:r>
            <a:endParaRPr b="1" sz="2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starts with two vertical lines called power rails, between which circuits are connected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66570" l="0" r="0" t="0"/>
          <a:stretch/>
        </p:blipFill>
        <p:spPr>
          <a:xfrm>
            <a:off x="851200" y="498973"/>
            <a:ext cx="5073225" cy="19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6530791" y="849406"/>
            <a:ext cx="49485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Arial Rounded"/>
                <a:ea typeface="Arial Rounded"/>
                <a:cs typeface="Arial Rounded"/>
                <a:sym typeface="Arial Rounded"/>
              </a:rPr>
              <a:t>Building a diagram</a:t>
            </a:r>
            <a:endParaRPr b="1" sz="24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 diagram starts with two vertical lines called power rails, between which circuits are connected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342900" rtl="0" algn="just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 Rounded"/>
              <a:buChar char="•"/>
            </a:pP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One or more horizontal lines </a:t>
            </a: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(rungs) </a:t>
            </a:r>
            <a:r>
              <a:rPr b="1" lang="en-US" sz="2400">
                <a:solidFill>
                  <a:srgbClr val="595959"/>
                </a:solidFill>
                <a:latin typeface="Arial Rounded"/>
                <a:ea typeface="Arial Rounded"/>
                <a:cs typeface="Arial Rounded"/>
                <a:sym typeface="Arial Rounded"/>
              </a:rPr>
              <a:t>are added connecting the two power rails</a:t>
            </a:r>
            <a:endParaRPr b="1" sz="2400">
              <a:solidFill>
                <a:srgbClr val="595959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33239" l="0" r="0" t="0"/>
          <a:stretch/>
        </p:blipFill>
        <p:spPr>
          <a:xfrm>
            <a:off x="851200" y="498971"/>
            <a:ext cx="5073225" cy="39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